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06"/>
  </p:normalViewPr>
  <p:slideViewPr>
    <p:cSldViewPr snapToGrid="0" snapToObjects="1" showGuides="1">
      <p:cViewPr varScale="1">
        <p:scale>
          <a:sx n="92" d="100"/>
          <a:sy n="92" d="100"/>
        </p:scale>
        <p:origin x="16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Times New Roman" panose="02020603050405020304" charset="0"/>
                <a:ea typeface="SF Pro" pitchFamily="2" charset="0"/>
                <a:cs typeface="Times New Roman" panose="02020603050405020304" charset="0"/>
              </a:rPr>
              <a:t>Junkai Liao</a:t>
            </a:r>
            <a:endParaRPr lang="en-US" altLang="zh-CN" dirty="0">
              <a:solidFill>
                <a:schemeClr val="bg2"/>
              </a:solidFill>
              <a:latin typeface="Times New Roman" panose="02020603050405020304" charset="0"/>
              <a:ea typeface="SF Pro" pitchFamily="2" charset="0"/>
              <a:cs typeface="Times New Roman" panose="02020603050405020304" charset="0"/>
            </a:endParaRPr>
          </a:p>
          <a:p>
            <a:r>
              <a:rPr lang="en-US" dirty="0">
                <a:solidFill>
                  <a:schemeClr val="bg2"/>
                </a:solidFill>
                <a:latin typeface="Times New Roman" panose="02020603050405020304" charset="0"/>
                <a:ea typeface="SF Pro" pitchFamily="2" charset="0"/>
                <a:cs typeface="Times New Roman" panose="02020603050405020304" charset="0"/>
              </a:rPr>
              <a:t>29th Aug 2023</a:t>
            </a:r>
            <a:endParaRPr lang="en-US" dirty="0">
              <a:solidFill>
                <a:schemeClr val="bg2"/>
              </a:solidFill>
              <a:latin typeface="Times New Roman" panose="02020603050405020304" charset="0"/>
              <a:ea typeface="SF Pro" pitchFamily="2" charset="0"/>
              <a:cs typeface="Times New Roman" panose="02020603050405020304" charset="0"/>
            </a:endParaRPr>
          </a:p>
        </p:txBody>
      </p:sp>
      <p:pic>
        <p:nvPicPr>
          <p:cNvPr id="2" name="Picture 2" descr="IBM Skills Network Logo - Horizontal-noai copy.png"/>
          <p:cNvPicPr>
            <a:picLocks noChangeAspect="1"/>
          </p:cNvPicPr>
          <p:nvPr/>
        </p:nvPicPr>
        <p:blipFill>
          <a:blip r:embed="rId2"/>
          <a:stretch>
            <a:fillRect/>
          </a:stretch>
        </p:blipFill>
        <p:spPr>
          <a:xfrm>
            <a:off x="676460" y="5244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744788"/>
            <a:ext cx="5430160" cy="4740049"/>
          </a:xfrm>
          <a:prstGeom prst="rect">
            <a:avLst/>
          </a:prstGeom>
        </p:spPr>
        <p:txBody>
          <a:bodyPr/>
          <a:lstStyle/>
          <a:p>
            <a:r>
              <a:rPr lang="en-US" sz="2200" dirty="0">
                <a:solidFill>
                  <a:schemeClr val="accent3">
                    <a:lumMod val="25000"/>
                  </a:schemeClr>
                </a:solidFill>
                <a:latin typeface="Times New Roman" panose="02020603050405020304" charset="0"/>
                <a:cs typeface="Times New Roman" panose="02020603050405020304" charset="0"/>
              </a:rPr>
              <a:t>We performed exploratory data analysis and determined the training labels.</a:t>
            </a:r>
            <a:endParaRPr lang="en-US" sz="2200" dirty="0">
              <a:solidFill>
                <a:schemeClr val="accent3">
                  <a:lumMod val="25000"/>
                </a:schemeClr>
              </a:solidFill>
              <a:latin typeface="Times New Roman" panose="02020603050405020304" charset="0"/>
              <a:cs typeface="Times New Roman" panose="02020603050405020304" charset="0"/>
            </a:endParaRPr>
          </a:p>
          <a:p>
            <a:r>
              <a:rPr lang="en-US" sz="2200" dirty="0">
                <a:solidFill>
                  <a:schemeClr val="accent3">
                    <a:lumMod val="25000"/>
                  </a:schemeClr>
                </a:solidFill>
                <a:latin typeface="Times New Roman" panose="02020603050405020304" charset="0"/>
                <a:cs typeface="Times New Roman" panose="02020603050405020304" charset="0"/>
              </a:rPr>
              <a:t>We calculated the number of launches at each site, and the number and occurrence of each orbits</a:t>
            </a:r>
            <a:endParaRPr lang="en-US" sz="2200" dirty="0">
              <a:solidFill>
                <a:schemeClr val="accent3">
                  <a:lumMod val="25000"/>
                </a:schemeClr>
              </a:solidFill>
              <a:latin typeface="Times New Roman" panose="02020603050405020304" charset="0"/>
              <a:cs typeface="Times New Roman" panose="02020603050405020304" charset="0"/>
            </a:endParaRPr>
          </a:p>
          <a:p>
            <a:r>
              <a:rPr lang="en-US" sz="2200" dirty="0">
                <a:solidFill>
                  <a:schemeClr val="accent3">
                    <a:lumMod val="25000"/>
                  </a:schemeClr>
                </a:solidFill>
                <a:latin typeface="Times New Roman" panose="02020603050405020304" charset="0"/>
                <a:cs typeface="Times New Roman" panose="02020603050405020304" charset="0"/>
              </a:rPr>
              <a:t>We created landing outcome label from outcome column and exported the results to csv.</a:t>
            </a:r>
            <a:endParaRPr lang="en-US" sz="2200" dirty="0">
              <a:solidFill>
                <a:schemeClr val="accent3">
                  <a:lumMod val="25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charset="0"/>
                <a:cs typeface="Times New Roman" panose="02020603050405020304" charset="0"/>
              </a:rPr>
              <a:t>Data Wrangling</a:t>
            </a:r>
            <a:endParaRPr lang="en-US" dirty="0">
              <a:solidFill>
                <a:srgbClr val="0B49CB"/>
              </a:solidFill>
              <a:latin typeface="Times New Roman" panose="02020603050405020304" charset="0"/>
              <a:cs typeface="Times New Roman" panose="02020603050405020304" charset="0"/>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0" y="1744980"/>
            <a:ext cx="4239895" cy="3368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1108465" y="1904008"/>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6284986" y="1138084"/>
            <a:ext cx="5000794" cy="2757382"/>
          </a:xfrm>
          <a:prstGeom prst="rect">
            <a:avLst/>
          </a:prstGeom>
        </p:spPr>
      </p:pic>
      <p:pic>
        <p:nvPicPr>
          <p:cNvPr id="9" name="Picture 8"/>
          <p:cNvPicPr>
            <a:picLocks noChangeAspect="1"/>
          </p:cNvPicPr>
          <p:nvPr/>
        </p:nvPicPr>
        <p:blipFill>
          <a:blip r:embed="rId3"/>
          <a:stretch>
            <a:fillRect/>
          </a:stretch>
        </p:blipFill>
        <p:spPr>
          <a:xfrm>
            <a:off x="6284351" y="3894792"/>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loaded the SpaceX dataset into a PostgreSQL database without leaving the </a:t>
            </a:r>
            <a:r>
              <a:rPr lang="en-US" sz="2200" dirty="0" err="1">
                <a:solidFill>
                  <a:schemeClr val="accent3">
                    <a:lumMod val="25000"/>
                  </a:schemeClr>
                </a:solidFill>
                <a:latin typeface="Times New Roman" panose="02020603050405020304" charset="0"/>
                <a:cs typeface="Times New Roman" panose="02020603050405020304" charset="0"/>
              </a:rPr>
              <a:t>jupyter</a:t>
            </a:r>
            <a:r>
              <a:rPr lang="en-US" sz="2200" dirty="0">
                <a:solidFill>
                  <a:schemeClr val="accent3">
                    <a:lumMod val="25000"/>
                  </a:schemeClr>
                </a:solidFill>
                <a:latin typeface="Times New Roman" panose="02020603050405020304" charset="0"/>
                <a:cs typeface="Times New Roman" panose="02020603050405020304" charset="0"/>
              </a:rPr>
              <a:t> notebook.</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applied EDA with SQL to get insight from the data. We wrote queries to find out for instance:</a:t>
            </a:r>
            <a:endParaRPr lang="en-US" sz="22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names of unique launch sites in the space mission.</a:t>
            </a:r>
            <a:endParaRPr lang="en-US" sz="17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total payload mass carried by boosters launched by NASA (CRS)</a:t>
            </a:r>
            <a:endParaRPr lang="en-US" sz="17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average payload mass carried by booster version F9 v1.1</a:t>
            </a:r>
            <a:endParaRPr lang="en-US" sz="17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total number of successful and failure mission outcomes</a:t>
            </a:r>
            <a:endParaRPr lang="en-US" sz="17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700" dirty="0">
                <a:solidFill>
                  <a:schemeClr val="bg2">
                    <a:lumMod val="50000"/>
                  </a:schemeClr>
                </a:solidFill>
                <a:latin typeface="Times New Roman" panose="02020603050405020304" charset="0"/>
                <a:cs typeface="Times New Roman" panose="02020603050405020304" charset="0"/>
              </a:rPr>
              <a:t>The failed landing outcomes in drone ship, their booster version and launch site names.</a:t>
            </a:r>
            <a:endParaRPr lang="en-US" sz="2200" dirty="0">
              <a:solidFill>
                <a:schemeClr val="accent3">
                  <a:lumMod val="25000"/>
                </a:schemeClr>
              </a:solidFill>
              <a:latin typeface="Times New Roman" panose="02020603050405020304" charset="0"/>
              <a:cs typeface="Times New Roman" panose="02020603050405020304" charset="0"/>
            </a:endParaRPr>
          </a:p>
          <a:p>
            <a:pPr marL="0" indent="0">
              <a:lnSpc>
                <a:spcPct val="100000"/>
              </a:lnSpc>
              <a:spcBef>
                <a:spcPts val="1400"/>
              </a:spcBef>
              <a:buNone/>
            </a:pPr>
            <a:endParaRPr lang="en-US" sz="2200" dirty="0">
              <a:solidFill>
                <a:schemeClr val="accent3">
                  <a:lumMod val="25000"/>
                </a:schemeClr>
              </a:solidFill>
              <a:latin typeface="Times New Roman" panose="02020603050405020304" charset="0"/>
              <a:cs typeface="Times New Roman" panose="02020603050405020304" charset="0"/>
            </a:endParaRPr>
          </a:p>
          <a:p>
            <a:pPr marL="0" indent="0">
              <a:lnSpc>
                <a:spcPct val="100000"/>
              </a:lnSpc>
              <a:spcBef>
                <a:spcPts val="1400"/>
              </a:spcBef>
              <a:buNone/>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assigned the feature launch outcomes (failure or success) to class 0 and 1.i.e., 0 for failure, and 1 for success.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Using the color-labeled marker clusters, we identified which launch sites have relatively high success rate. </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calculated the distances between a launch site to its proximities. We answered some question for instance:</a:t>
            </a:r>
            <a:endParaRPr lang="en-US" sz="22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bg2">
                    <a:lumMod val="50000"/>
                  </a:schemeClr>
                </a:solidFill>
                <a:latin typeface="Times New Roman" panose="02020603050405020304" charset="0"/>
                <a:cs typeface="Times New Roman" panose="02020603050405020304" charset="0"/>
              </a:rPr>
              <a:t>Are launch sites near railways, highways and coastlines.</a:t>
            </a:r>
            <a:endParaRPr lang="en-US" sz="1800" dirty="0">
              <a:solidFill>
                <a:schemeClr val="bg2">
                  <a:lumMod val="50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bg2">
                    <a:lumMod val="50000"/>
                  </a:schemeClr>
                </a:solidFill>
                <a:latin typeface="Times New Roman" panose="02020603050405020304" charset="0"/>
                <a:cs typeface="Times New Roman" panose="02020603050405020304" charset="0"/>
              </a:rPr>
              <a:t>Do launch sites keep certain distance away from cities.</a:t>
            </a:r>
            <a:endParaRPr lang="en-US" sz="1800" dirty="0">
              <a:solidFill>
                <a:schemeClr val="bg2">
                  <a:lumMod val="50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built an interactive dashboard with Plotly dash</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plotted pie charts showing the total launches by a certain sites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plotted scatter graph showing the relationship with Outcome and Payload Mass (Kg) for the different booster version.</a:t>
            </a:r>
            <a:endParaRPr lang="en-US" sz="2200" dirty="0">
              <a:solidFill>
                <a:schemeClr val="accent3">
                  <a:lumMod val="25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loaded the data using </a:t>
            </a:r>
            <a:r>
              <a:rPr lang="en-US" sz="2200" dirty="0" err="1">
                <a:solidFill>
                  <a:schemeClr val="accent3">
                    <a:lumMod val="25000"/>
                  </a:schemeClr>
                </a:solidFill>
                <a:latin typeface="Times New Roman" panose="02020603050405020304" charset="0"/>
                <a:cs typeface="Times New Roman" panose="02020603050405020304" charset="0"/>
              </a:rPr>
              <a:t>numpy</a:t>
            </a:r>
            <a:r>
              <a:rPr lang="en-US" sz="2200" dirty="0">
                <a:solidFill>
                  <a:schemeClr val="accent3">
                    <a:lumMod val="25000"/>
                  </a:schemeClr>
                </a:solidFill>
                <a:latin typeface="Times New Roman" panose="02020603050405020304" charset="0"/>
                <a:cs typeface="Times New Roman" panose="02020603050405020304" charset="0"/>
              </a:rPr>
              <a:t> and pandas, transformed the data, split our data into training and testing.</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built different machine learning models and tune different hyperparameters using </a:t>
            </a:r>
            <a:r>
              <a:rPr lang="en-US" sz="2200" dirty="0" err="1">
                <a:solidFill>
                  <a:schemeClr val="accent3">
                    <a:lumMod val="25000"/>
                  </a:schemeClr>
                </a:solidFill>
                <a:latin typeface="Times New Roman" panose="02020603050405020304" charset="0"/>
                <a:cs typeface="Times New Roman" panose="02020603050405020304" charset="0"/>
              </a:rPr>
              <a:t>GridSearchCV</a:t>
            </a:r>
            <a:r>
              <a:rPr lang="en-US" sz="2200" dirty="0">
                <a:solidFill>
                  <a:schemeClr val="accent3">
                    <a:lumMod val="25000"/>
                  </a:schemeClr>
                </a:solidFill>
                <a:latin typeface="Times New Roman" panose="02020603050405020304" charset="0"/>
                <a:cs typeface="Times New Roman" panose="02020603050405020304" charset="0"/>
              </a:rPr>
              <a:t>.</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used accuracy as the metric for our model, improved the model using feature engineering and algorithm tuning.</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found the best performing classification model.</a:t>
            </a:r>
            <a:endParaRPr lang="en-US" sz="2200" dirty="0">
              <a:solidFill>
                <a:schemeClr val="accent3">
                  <a:lumMod val="25000"/>
                </a:schemeClr>
              </a:solidFill>
              <a:latin typeface="Times New Roman" panose="02020603050405020304" charset="0"/>
              <a:cs typeface="Times New Roman" panose="02020603050405020304" charset="0"/>
            </a:endParaRPr>
          </a:p>
          <a:p>
            <a:pPr marL="0" indent="0">
              <a:buNone/>
            </a:pPr>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850" y="2113280"/>
            <a:ext cx="7239635" cy="43383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Executive Summary</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Introduction</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Methodology</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Results</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Conclusion</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Appendix</a:t>
            </a: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Summary of methodologies</a:t>
            </a:r>
            <a:endParaRPr lang="en-US" sz="22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Data Collection through API</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Data Collection with Web Scraping</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Data Wrangling</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Exploratory Data Analysis with SQL</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Exploratory Data Analysis with Data Visualization</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Interactive Visual Analytics with Folium</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Machine Learning Prediction</a:t>
            </a:r>
            <a:endParaRPr lang="en-US" sz="18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Times New Roman" panose="02020603050405020304" charset="0"/>
                <a:cs typeface="Times New Roman" panose="02020603050405020304" charset="0"/>
              </a:rPr>
              <a:t>Summary of all results</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Exploratory Data Analysis result</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Interactive analytics in screenshots</a:t>
            </a:r>
            <a:endParaRPr lang="en-US" sz="18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Predictive Analytics result</a:t>
            </a:r>
            <a:endParaRPr lang="en-US" sz="18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Times New Roman" panose="02020603050405020304" charset="0"/>
                <a:cs typeface="Times New Roman" panose="02020603050405020304" charset="0"/>
              </a:rPr>
              <a:t>Project background and context</a:t>
            </a:r>
            <a:endParaRPr lang="en-US" sz="2200" dirty="0">
              <a:solidFill>
                <a:schemeClr val="accent3">
                  <a:lumMod val="25000"/>
                </a:schemeClr>
              </a:solidFill>
              <a:latin typeface="Times New Roman" panose="02020603050405020304" charset="0"/>
              <a:cs typeface="Times New Roman" panose="02020603050405020304" charset="0"/>
            </a:endParaRPr>
          </a:p>
          <a:p>
            <a:pPr marL="457200" lvl="1" indent="0" algn="just">
              <a:spcBef>
                <a:spcPts val="1400"/>
              </a:spcBef>
              <a:buNone/>
            </a:pPr>
            <a:r>
              <a:rPr lang="en-US" sz="1800" dirty="0">
                <a:solidFill>
                  <a:schemeClr val="accent3">
                    <a:lumMod val="25000"/>
                  </a:schemeClr>
                </a:solidFill>
                <a:latin typeface="Times New Roman" panose="02020603050405020304" charset="0"/>
                <a:cs typeface="Times New Roman" panose="0202060305040502030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Times New Roman" panose="02020603050405020304" charset="0"/>
              <a:cs typeface="Times New Roman" panose="02020603050405020304" charset="0"/>
            </a:endParaRPr>
          </a:p>
          <a:p>
            <a:pPr>
              <a:spcBef>
                <a:spcPts val="1400"/>
              </a:spcBef>
            </a:pPr>
            <a:r>
              <a:rPr lang="en-US" sz="2200" dirty="0">
                <a:solidFill>
                  <a:schemeClr val="accent3">
                    <a:lumMod val="25000"/>
                  </a:schemeClr>
                </a:solidFill>
                <a:latin typeface="Times New Roman" panose="02020603050405020304" charset="0"/>
                <a:cs typeface="Times New Roman" panose="02020603050405020304" charset="0"/>
              </a:rPr>
              <a:t>Problems you want to find answers</a:t>
            </a:r>
            <a:endParaRPr lang="en-US" sz="2200" dirty="0">
              <a:solidFill>
                <a:schemeClr val="accent3">
                  <a:lumMod val="25000"/>
                </a:schemeClr>
              </a:solidFill>
              <a:latin typeface="Times New Roman" panose="02020603050405020304" charset="0"/>
              <a:cs typeface="Times New Roman" panose="02020603050405020304" charset="0"/>
            </a:endParaRPr>
          </a:p>
          <a:p>
            <a:pPr lvl="1">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What factors determine if the rocket will land successfully?</a:t>
            </a:r>
            <a:endParaRPr lang="en-US" sz="1800" dirty="0">
              <a:solidFill>
                <a:schemeClr val="accent3">
                  <a:lumMod val="25000"/>
                </a:schemeClr>
              </a:solidFill>
              <a:latin typeface="Times New Roman" panose="02020603050405020304" charset="0"/>
              <a:cs typeface="Times New Roman" panose="02020603050405020304" charset="0"/>
            </a:endParaRPr>
          </a:p>
          <a:p>
            <a:pPr lvl="1">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The interaction amongst various features that determine the success rate of a successful landing.</a:t>
            </a:r>
            <a:endParaRPr lang="en-US" sz="1800" dirty="0">
              <a:solidFill>
                <a:schemeClr val="accent3">
                  <a:lumMod val="25000"/>
                </a:schemeClr>
              </a:solidFill>
              <a:latin typeface="Times New Roman" panose="02020603050405020304" charset="0"/>
              <a:cs typeface="Times New Roman" panose="02020603050405020304" charset="0"/>
            </a:endParaRPr>
          </a:p>
          <a:p>
            <a:pPr lvl="1">
              <a:spcBef>
                <a:spcPts val="1400"/>
              </a:spcBef>
              <a:buFontTx/>
              <a:buChar char="-"/>
            </a:pPr>
            <a:r>
              <a:rPr lang="en-US" sz="1800" dirty="0">
                <a:solidFill>
                  <a:schemeClr val="accent3">
                    <a:lumMod val="25000"/>
                  </a:schemeClr>
                </a:solidFill>
                <a:latin typeface="Times New Roman" panose="02020603050405020304" charset="0"/>
                <a:cs typeface="Times New Roman" panose="02020603050405020304" charset="0"/>
              </a:rPr>
              <a:t>What operating conditions needs to be in place to ensure a successful landing program.</a:t>
            </a:r>
            <a:endParaRPr lang="en-US" sz="1800" dirty="0">
              <a:solidFill>
                <a:schemeClr val="accent3">
                  <a:lumMod val="25000"/>
                </a:schemeClr>
              </a:solidFill>
              <a:latin typeface="Times New Roman" panose="02020603050405020304" charset="0"/>
              <a:cs typeface="Times New Roman" panose="020206030504050203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Times New Roman" panose="02020603050405020304" charset="0"/>
                <a:cs typeface="Times New Roman" panose="02020603050405020304" charset="0"/>
              </a:rPr>
              <a:t>Executive Summary</a:t>
            </a:r>
            <a:endParaRPr lang="en-US" sz="8800" dirty="0">
              <a:solidFill>
                <a:srgbClr val="0B49CB"/>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Data collection methodology:</a:t>
            </a:r>
            <a:endParaRPr lang="en-US" sz="8800" dirty="0">
              <a:solidFill>
                <a:schemeClr val="accent3">
                  <a:lumMod val="25000"/>
                </a:schemeClr>
              </a:solidFill>
              <a:latin typeface="Times New Roman" panose="02020603050405020304" charset="0"/>
              <a:cs typeface="Times New Roman" panose="02020603050405020304" charset="0"/>
            </a:endParaRPr>
          </a:p>
          <a:p>
            <a:pPr lvl="1">
              <a:lnSpc>
                <a:spcPct val="120000"/>
              </a:lnSpc>
              <a:spcBef>
                <a:spcPts val="1400"/>
              </a:spcBef>
            </a:pPr>
            <a:r>
              <a:rPr lang="en-US" sz="7600" dirty="0">
                <a:solidFill>
                  <a:schemeClr val="bg2">
                    <a:lumMod val="50000"/>
                  </a:schemeClr>
                </a:solidFill>
                <a:latin typeface="Times New Roman" panose="02020603050405020304" charset="0"/>
                <a:cs typeface="Times New Roman" panose="02020603050405020304" charset="0"/>
              </a:rPr>
              <a:t>Data was collected using SpaceX API and web scraping from Wikipedia. </a:t>
            </a:r>
            <a:endParaRPr lang="en-US" sz="7600" dirty="0">
              <a:solidFill>
                <a:schemeClr val="bg2">
                  <a:lumMod val="50000"/>
                </a:schemeClr>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Perform data wrangling</a:t>
            </a:r>
            <a:endParaRPr lang="en-US" sz="8800" dirty="0">
              <a:solidFill>
                <a:schemeClr val="accent3">
                  <a:lumMod val="25000"/>
                </a:schemeClr>
              </a:solidFill>
              <a:latin typeface="Times New Roman" panose="02020603050405020304" charset="0"/>
              <a:cs typeface="Times New Roman" panose="02020603050405020304" charset="0"/>
            </a:endParaRPr>
          </a:p>
          <a:p>
            <a:pPr lvl="1">
              <a:lnSpc>
                <a:spcPct val="120000"/>
              </a:lnSpc>
              <a:spcBef>
                <a:spcPts val="1400"/>
              </a:spcBef>
            </a:pPr>
            <a:r>
              <a:rPr lang="en-US" sz="7600" dirty="0">
                <a:solidFill>
                  <a:schemeClr val="bg2">
                    <a:lumMod val="50000"/>
                  </a:schemeClr>
                </a:solidFill>
                <a:latin typeface="Times New Roman" panose="02020603050405020304" charset="0"/>
                <a:cs typeface="Times New Roman" panose="02020603050405020304" charset="0"/>
              </a:rPr>
              <a:t>One-hot encoding was applied to categorical features</a:t>
            </a:r>
            <a:endParaRPr lang="en-US" sz="7600" dirty="0">
              <a:solidFill>
                <a:schemeClr val="bg2">
                  <a:lumMod val="50000"/>
                </a:schemeClr>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Perform exploratory data analysis (EDA) using visualization and SQL</a:t>
            </a:r>
            <a:endParaRPr lang="en-US" sz="8800" dirty="0">
              <a:solidFill>
                <a:schemeClr val="accent3">
                  <a:lumMod val="25000"/>
                </a:schemeClr>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Perform interactive visual analytics using Folium and Plotly Dash</a:t>
            </a:r>
            <a:endParaRPr lang="en-US" sz="8800" dirty="0">
              <a:solidFill>
                <a:schemeClr val="accent3">
                  <a:lumMod val="25000"/>
                </a:schemeClr>
              </a:solidFill>
              <a:latin typeface="Times New Roman" panose="02020603050405020304" charset="0"/>
              <a:cs typeface="Times New Roman" panose="02020603050405020304" charset="0"/>
            </a:endParaRPr>
          </a:p>
          <a:p>
            <a:pPr>
              <a:lnSpc>
                <a:spcPct val="120000"/>
              </a:lnSpc>
              <a:spcBef>
                <a:spcPts val="1400"/>
              </a:spcBef>
            </a:pPr>
            <a:r>
              <a:rPr lang="en-US" sz="8800" dirty="0">
                <a:solidFill>
                  <a:schemeClr val="accent3">
                    <a:lumMod val="25000"/>
                  </a:schemeClr>
                </a:solidFill>
                <a:latin typeface="Times New Roman" panose="02020603050405020304" charset="0"/>
                <a:cs typeface="Times New Roman" panose="02020603050405020304" charset="0"/>
              </a:rPr>
              <a:t>Perform predictive analysis using classification models</a:t>
            </a:r>
            <a:endParaRPr lang="en-US" sz="8800" dirty="0">
              <a:solidFill>
                <a:schemeClr val="accent3">
                  <a:lumMod val="25000"/>
                </a:schemeClr>
              </a:solidFill>
              <a:latin typeface="Times New Roman" panose="02020603050405020304" charset="0"/>
              <a:cs typeface="Times New Roman" panose="02020603050405020304" charset="0"/>
            </a:endParaRPr>
          </a:p>
          <a:p>
            <a:pPr lvl="1">
              <a:lnSpc>
                <a:spcPct val="120000"/>
              </a:lnSpc>
              <a:spcBef>
                <a:spcPts val="1400"/>
              </a:spcBef>
            </a:pPr>
            <a:r>
              <a:rPr lang="en-US" sz="7600" dirty="0">
                <a:solidFill>
                  <a:schemeClr val="bg2">
                    <a:lumMod val="50000"/>
                  </a:schemeClr>
                </a:solidFill>
                <a:latin typeface="Times New Roman" panose="02020603050405020304" charset="0"/>
                <a:cs typeface="Times New Roman" panose="02020603050405020304" charset="0"/>
              </a:rPr>
              <a:t>How to build, tune, evaluate classification models</a:t>
            </a:r>
            <a:endParaRPr lang="en-US" sz="7600" dirty="0">
              <a:solidFill>
                <a:schemeClr val="bg2">
                  <a:lumMod val="50000"/>
                </a:schemeClr>
              </a:solidFill>
              <a:latin typeface="Times New Roman" panose="02020603050405020304" charset="0"/>
              <a:cs typeface="Times New Roman" panose="02020603050405020304" charset="0"/>
            </a:endParaRPr>
          </a:p>
          <a:p>
            <a:pPr>
              <a:lnSpc>
                <a:spcPct val="120000"/>
              </a:lnSpc>
              <a:spcBef>
                <a:spcPts val="1400"/>
              </a:spcBef>
            </a:pPr>
            <a:endParaRPr lang="en-US" sz="88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The data was collected using various methods</a:t>
            </a:r>
            <a:endParaRPr lang="en-US" sz="22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Data collection was done using get request to the SpaceX API.</a:t>
            </a:r>
            <a:endParaRPr lang="en-US" sz="19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Next, we decoded the response content as a Json using .json() function call and turn it into a pandas </a:t>
            </a:r>
            <a:r>
              <a:rPr lang="en-US" sz="1900" dirty="0" err="1">
                <a:solidFill>
                  <a:schemeClr val="accent3">
                    <a:lumMod val="25000"/>
                  </a:schemeClr>
                </a:solidFill>
                <a:latin typeface="Times New Roman" panose="02020603050405020304" charset="0"/>
                <a:cs typeface="Times New Roman" panose="02020603050405020304" charset="0"/>
              </a:rPr>
              <a:t>dataframe</a:t>
            </a:r>
            <a:r>
              <a:rPr lang="en-US" sz="1900" dirty="0">
                <a:solidFill>
                  <a:schemeClr val="accent3">
                    <a:lumMod val="25000"/>
                  </a:schemeClr>
                </a:solidFill>
                <a:latin typeface="Times New Roman" panose="02020603050405020304" charset="0"/>
                <a:cs typeface="Times New Roman" panose="02020603050405020304" charset="0"/>
              </a:rPr>
              <a:t> using .</a:t>
            </a:r>
            <a:r>
              <a:rPr lang="en-US" sz="1900" dirty="0" err="1">
                <a:solidFill>
                  <a:schemeClr val="accent3">
                    <a:lumMod val="25000"/>
                  </a:schemeClr>
                </a:solidFill>
                <a:latin typeface="Times New Roman" panose="02020603050405020304" charset="0"/>
                <a:cs typeface="Times New Roman" panose="02020603050405020304" charset="0"/>
              </a:rPr>
              <a:t>json_normalize</a:t>
            </a:r>
            <a:r>
              <a:rPr lang="en-US" sz="1900" dirty="0">
                <a:solidFill>
                  <a:schemeClr val="accent3">
                    <a:lumMod val="25000"/>
                  </a:schemeClr>
                </a:solidFill>
                <a:latin typeface="Times New Roman" panose="02020603050405020304" charset="0"/>
                <a:cs typeface="Times New Roman" panose="02020603050405020304" charset="0"/>
              </a:rPr>
              <a:t>().</a:t>
            </a:r>
            <a:endParaRPr lang="en-US" sz="19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We then cleaned the data, checked for missing values and fill in missing values where necessary.</a:t>
            </a:r>
            <a:endParaRPr lang="en-US" sz="19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In addition, we performed web scraping from Wikipedia for Falcon 9 launch records with BeautifulSoup. </a:t>
            </a:r>
            <a:endParaRPr lang="en-US" sz="1900" dirty="0">
              <a:solidFill>
                <a:schemeClr val="accent3">
                  <a:lumMod val="25000"/>
                </a:schemeClr>
              </a:solidFill>
              <a:latin typeface="Times New Roman" panose="02020603050405020304" charset="0"/>
              <a:cs typeface="Times New Roman" panose="02020603050405020304" charset="0"/>
            </a:endParaRPr>
          </a:p>
          <a:p>
            <a:pPr lvl="1" algn="just">
              <a:lnSpc>
                <a:spcPct val="100000"/>
              </a:lnSpc>
              <a:spcBef>
                <a:spcPts val="1400"/>
              </a:spcBef>
              <a:buFontTx/>
              <a:buChar char="-"/>
            </a:pPr>
            <a:r>
              <a:rPr lang="en-US" sz="1900" dirty="0">
                <a:solidFill>
                  <a:schemeClr val="accent3">
                    <a:lumMod val="25000"/>
                  </a:schemeClr>
                </a:solidFill>
                <a:latin typeface="Times New Roman" panose="02020603050405020304" charset="0"/>
                <a:cs typeface="Times New Roman" panose="02020603050405020304" charset="0"/>
              </a:rPr>
              <a:t>The objective was to extract the launch records as HTML table, parse the table and convert it to a pandas </a:t>
            </a:r>
            <a:r>
              <a:rPr lang="en-US" sz="1900" dirty="0" err="1">
                <a:solidFill>
                  <a:schemeClr val="accent3">
                    <a:lumMod val="25000"/>
                  </a:schemeClr>
                </a:solidFill>
                <a:latin typeface="Times New Roman" panose="02020603050405020304" charset="0"/>
                <a:cs typeface="Times New Roman" panose="02020603050405020304" charset="0"/>
              </a:rPr>
              <a:t>dataframe</a:t>
            </a:r>
            <a:r>
              <a:rPr lang="en-US" sz="1900" dirty="0">
                <a:solidFill>
                  <a:schemeClr val="accent3">
                    <a:lumMod val="25000"/>
                  </a:schemeClr>
                </a:solidFill>
                <a:latin typeface="Times New Roman" panose="02020603050405020304" charset="0"/>
                <a:cs typeface="Times New Roman" panose="02020603050405020304" charset="0"/>
              </a:rPr>
              <a:t> for future analysis.</a:t>
            </a:r>
            <a:endParaRPr lang="en-US" sz="1900" dirty="0">
              <a:solidFill>
                <a:schemeClr val="accent3">
                  <a:lumMod val="25000"/>
                </a:schemeClr>
              </a:solidFill>
              <a:latin typeface="Times New Roman" panose="02020603050405020304" charset="0"/>
              <a:cs typeface="Times New Roman" panose="02020603050405020304" charset="0"/>
            </a:endParaRPr>
          </a:p>
          <a:p>
            <a:pPr lvl="1">
              <a:lnSpc>
                <a:spcPct val="100000"/>
              </a:lnSpc>
              <a:spcBef>
                <a:spcPts val="1400"/>
              </a:spcBef>
              <a:buFontTx/>
              <a:buChar char="-"/>
            </a:pPr>
            <a:endParaRPr lang="en-US" sz="1800" dirty="0">
              <a:solidFill>
                <a:schemeClr val="accent3">
                  <a:lumMod val="25000"/>
                </a:schemeClr>
              </a:solidFill>
              <a:latin typeface="Times New Roman" panose="02020603050405020304" charset="0"/>
              <a:cs typeface="Times New Roman" panose="02020603050405020304" charset="0"/>
            </a:endParaRPr>
          </a:p>
          <a:p>
            <a:pPr marL="0" indent="0">
              <a:buNone/>
            </a:pPr>
            <a:endParaRPr lang="en-US" dirty="0">
              <a:latin typeface="Times New Roman" panose="02020603050405020304" charset="0"/>
              <a:cs typeface="Times New Roman" panose="0202060305040502030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1018858" y="2263140"/>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used the get request to the SpaceX API to collect data, clean the requested data and did some basic data wrangling and formatting.</a:t>
            </a:r>
            <a:endParaRPr lang="en-US" sz="2200" dirty="0">
              <a:solidFill>
                <a:schemeClr val="accent3">
                  <a:lumMod val="25000"/>
                </a:schemeClr>
              </a:solidFill>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charset="0"/>
                <a:cs typeface="Times New Roman" panose="02020603050405020304" charset="0"/>
              </a:rPr>
              <a:t>Data Collection – SpaceX API</a:t>
            </a:r>
            <a:endParaRPr lang="en-US" dirty="0">
              <a:solidFill>
                <a:srgbClr val="0B49CB"/>
              </a:solidFill>
              <a:latin typeface="Times New Roman" panose="02020603050405020304" charset="0"/>
              <a:cs typeface="Times New Roman" panose="02020603050405020304" charset="0"/>
            </a:endParaRPr>
          </a:p>
        </p:txBody>
      </p:sp>
      <p:pic>
        <p:nvPicPr>
          <p:cNvPr id="9" name="Picture 8"/>
          <p:cNvPicPr>
            <a:picLocks noChangeAspect="1"/>
          </p:cNvPicPr>
          <p:nvPr/>
        </p:nvPicPr>
        <p:blipFill>
          <a:blip r:embed="rId2"/>
          <a:stretch>
            <a:fillRect/>
          </a:stretch>
        </p:blipFill>
        <p:spPr>
          <a:xfrm>
            <a:off x="6125210" y="1525905"/>
            <a:ext cx="5034915" cy="46888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applied web scrapping to webscrap Falcon 9 launch records with BeautifulSoup </a:t>
            </a:r>
            <a:endParaRPr lang="en-US" sz="2200" dirty="0">
              <a:solidFill>
                <a:schemeClr val="accent3">
                  <a:lumMod val="25000"/>
                </a:schemeClr>
              </a:solidFill>
              <a:latin typeface="Times New Roman" panose="02020603050405020304" charset="0"/>
              <a:cs typeface="Times New Roman" panose="02020603050405020304" charset="0"/>
            </a:endParaRPr>
          </a:p>
          <a:p>
            <a:pPr>
              <a:lnSpc>
                <a:spcPct val="100000"/>
              </a:lnSpc>
              <a:spcBef>
                <a:spcPts val="1400"/>
              </a:spcBef>
            </a:pPr>
            <a:r>
              <a:rPr lang="en-US" sz="2200" dirty="0">
                <a:solidFill>
                  <a:schemeClr val="accent3">
                    <a:lumMod val="25000"/>
                  </a:schemeClr>
                </a:solidFill>
                <a:latin typeface="Times New Roman" panose="02020603050405020304" charset="0"/>
                <a:cs typeface="Times New Roman" panose="02020603050405020304" charset="0"/>
              </a:rPr>
              <a:t>We parsed the table and converted it into a pandas </a:t>
            </a:r>
            <a:r>
              <a:rPr lang="en-US" sz="2200" dirty="0" err="1">
                <a:solidFill>
                  <a:schemeClr val="accent3">
                    <a:lumMod val="25000"/>
                  </a:schemeClr>
                </a:solidFill>
                <a:latin typeface="Times New Roman" panose="02020603050405020304" charset="0"/>
                <a:cs typeface="Times New Roman" panose="02020603050405020304" charset="0"/>
              </a:rPr>
              <a:t>dataframe</a:t>
            </a:r>
            <a:r>
              <a:rPr lang="en-US" sz="2200" dirty="0">
                <a:solidFill>
                  <a:schemeClr val="accent3">
                    <a:lumMod val="25000"/>
                  </a:schemeClr>
                </a:solidFill>
                <a:latin typeface="Times New Roman" panose="02020603050405020304" charset="0"/>
                <a:cs typeface="Times New Roman" panose="02020603050405020304" charset="0"/>
              </a:rPr>
              <a:t>.</a:t>
            </a:r>
            <a:endParaRPr lang="en-US" sz="2200" dirty="0">
              <a:solidFill>
                <a:schemeClr val="accent3">
                  <a:lumMod val="25000"/>
                </a:schemeClr>
              </a:solidFill>
              <a:latin typeface="Times New Roman" panose="02020603050405020304" charset="0"/>
              <a:cs typeface="Times New Roman" panose="020206030504050203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charset="0"/>
                <a:cs typeface="Times New Roman" panose="02020603050405020304" charset="0"/>
              </a:rPr>
              <a:t>Data Collection - Scraping</a:t>
            </a:r>
            <a:endParaRPr lang="en-US" dirty="0">
              <a:solidFill>
                <a:srgbClr val="0B49CB"/>
              </a:solidFill>
              <a:latin typeface="Times New Roman" panose="02020603050405020304" charset="0"/>
              <a:cs typeface="Times New Roman" panose="02020603050405020304" charset="0"/>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6473190" y="1477010"/>
            <a:ext cx="4812665" cy="4940300"/>
          </a:xfrm>
          <a:prstGeom prst="rect">
            <a:avLst/>
          </a:prstGeom>
        </p:spPr>
      </p:pic>
    </p:spTree>
  </p:cSld>
  <p:clrMapOvr>
    <a:masterClrMapping/>
  </p:clrMapOvr>
</p:sld>
</file>

<file path=ppt/tags/tag4.xml><?xml version="1.0" encoding="utf-8"?>
<p:tagLst xmlns:p="http://schemas.openxmlformats.org/presentationml/2006/main">
  <p:tag name="KSO_WPP_MARK_KEY" val="7ade6f56-7357-4667-99b6-d89f3a39e190"/>
  <p:tag name="COMMONDATA" val="eyJoZGlkIjoiOTczOTYzYWU2ZTIzNmUxYjE2YzZlNDIxOGZmZjgzMGY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8791</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46</vt:i4>
      </vt:variant>
    </vt:vector>
  </HeadingPairs>
  <TitlesOfParts>
    <vt:vector size="68" baseType="lpstr">
      <vt:lpstr>Arial</vt:lpstr>
      <vt:lpstr>SimSun</vt:lpstr>
      <vt:lpstr>Wingdings</vt:lpstr>
      <vt:lpstr>Abadi</vt:lpstr>
      <vt:lpstr>Segoe Print</vt:lpstr>
      <vt:lpstr>IBM Plex Mono SemiBold</vt:lpstr>
      <vt:lpstr>Yu Gothic UI Semibold</vt:lpstr>
      <vt:lpstr>SF Pro</vt:lpstr>
      <vt:lpstr>Arial</vt:lpstr>
      <vt:lpstr>IBM Plex Mono Text</vt:lpstr>
      <vt:lpstr>Yu Gothic UI</vt:lpstr>
      <vt:lpstr>Abadi</vt:lpstr>
      <vt:lpstr>Microsoft YaHei</vt:lpstr>
      <vt:lpstr>Arial Unicode MS</vt:lpstr>
      <vt:lpstr>Calibri</vt:lpstr>
      <vt:lpstr>DengXian</vt:lpstr>
      <vt:lpstr>Calibri</vt:lpstr>
      <vt:lpstr>DengXian Light</vt:lpstr>
      <vt:lpstr>Microsoft YaHei UI Light</vt:lpstr>
      <vt:lpstr>Calibri Light</vt:lpstr>
      <vt:lpstr>Times New Roman</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托尼斯塔凯</cp:lastModifiedBy>
  <cp:revision>207</cp:revision>
  <dcterms:created xsi:type="dcterms:W3CDTF">2021-04-29T18:58:00Z</dcterms:created>
  <dcterms:modified xsi:type="dcterms:W3CDTF">2023-08-29T16:16:51Z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C65622C83D924C8D8DAC07FB1D87D6B7_13</vt:lpwstr>
  </property>
  <property fmtid="{D5CDD505-2E9C-101B-9397-08002B2CF9AE}" pid="4" name="KSOProductBuildVer">
    <vt:lpwstr>2052-11.1.0.14309</vt:lpwstr>
  </property>
</Properties>
</file>